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260" r:id="rId2"/>
    <p:sldId id="296" r:id="rId3"/>
    <p:sldId id="281" r:id="rId4"/>
    <p:sldId id="295" r:id="rId5"/>
    <p:sldId id="282" r:id="rId6"/>
    <p:sldId id="293" r:id="rId7"/>
    <p:sldId id="290" r:id="rId8"/>
    <p:sldId id="287" r:id="rId9"/>
    <p:sldId id="288" r:id="rId10"/>
    <p:sldId id="262" r:id="rId1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2">
          <p15:clr>
            <a:srgbClr val="A4A3A4"/>
          </p15:clr>
        </p15:guide>
        <p15:guide id="2" pos="4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529C"/>
    <a:srgbClr val="CCCCCC"/>
    <a:srgbClr val="5FA4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25"/>
    <p:restoredTop sz="86433"/>
  </p:normalViewPr>
  <p:slideViewPr>
    <p:cSldViewPr snapToGrid="0" snapToObjects="1">
      <p:cViewPr varScale="1">
        <p:scale>
          <a:sx n="114" d="100"/>
          <a:sy n="114" d="100"/>
        </p:scale>
        <p:origin x="1122" y="102"/>
      </p:cViewPr>
      <p:guideLst>
        <p:guide orient="horz" pos="3382"/>
        <p:guide pos="4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24D319-7988-0C47-A5AD-1F558D33A394}" type="datetimeFigureOut">
              <a:rPr lang="en-US" smtClean="0"/>
              <a:t>9/13/2021</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736DEBE-37C2-3D4C-B405-6A6964797A22}" type="slidenum">
              <a:rPr lang="en-US" smtClean="0"/>
              <a:t>‹#›</a:t>
            </a:fld>
            <a:endParaRPr lang="en-US"/>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6DD4C1-CE3B-8245-AB32-946652F98E9B}" type="datetimeFigureOut">
              <a:rPr lang="en-US" smtClean="0"/>
              <a:t>9/13/2021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1A35AD-0B81-F94A-83A1-9125CBB4FF2A}" type="slidenum">
              <a:rPr lang="en-US" smtClean="0"/>
              <a:t>‹#›</a:t>
            </a:fld>
            <a:endParaRPr lang="en-US"/>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a:t>
            </a:fld>
            <a:endParaRPr lang="en-US"/>
          </a:p>
        </p:txBody>
      </p:sp>
    </p:spTree>
    <p:extLst>
      <p:ext uri="{BB962C8B-B14F-4D97-AF65-F5344CB8AC3E}">
        <p14:creationId xmlns:p14="http://schemas.microsoft.com/office/powerpoint/2010/main" val="360111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a:t>
            </a:fld>
            <a:endParaRPr lang="en-US"/>
          </a:p>
        </p:txBody>
      </p:sp>
    </p:spTree>
    <p:extLst>
      <p:ext uri="{BB962C8B-B14F-4D97-AF65-F5344CB8AC3E}">
        <p14:creationId xmlns:p14="http://schemas.microsoft.com/office/powerpoint/2010/main" val="3601117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a:t>
            </a:fld>
            <a:endParaRPr lang="en-US"/>
          </a:p>
        </p:txBody>
      </p:sp>
    </p:spTree>
    <p:extLst>
      <p:ext uri="{BB962C8B-B14F-4D97-AF65-F5344CB8AC3E}">
        <p14:creationId xmlns:p14="http://schemas.microsoft.com/office/powerpoint/2010/main" val="2472812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5</a:t>
            </a:fld>
            <a:endParaRPr lang="en-US"/>
          </a:p>
        </p:txBody>
      </p:sp>
    </p:spTree>
    <p:extLst>
      <p:ext uri="{BB962C8B-B14F-4D97-AF65-F5344CB8AC3E}">
        <p14:creationId xmlns:p14="http://schemas.microsoft.com/office/powerpoint/2010/main" val="1929756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6</a:t>
            </a:fld>
            <a:endParaRPr lang="en-US"/>
          </a:p>
        </p:txBody>
      </p:sp>
    </p:spTree>
    <p:extLst>
      <p:ext uri="{BB962C8B-B14F-4D97-AF65-F5344CB8AC3E}">
        <p14:creationId xmlns:p14="http://schemas.microsoft.com/office/powerpoint/2010/main" val="2218701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7</a:t>
            </a:fld>
            <a:endParaRPr lang="en-US"/>
          </a:p>
        </p:txBody>
      </p:sp>
    </p:spTree>
    <p:extLst>
      <p:ext uri="{BB962C8B-B14F-4D97-AF65-F5344CB8AC3E}">
        <p14:creationId xmlns:p14="http://schemas.microsoft.com/office/powerpoint/2010/main" val="3317156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8</a:t>
            </a:fld>
            <a:endParaRPr lang="en-US"/>
          </a:p>
        </p:txBody>
      </p:sp>
    </p:spTree>
    <p:extLst>
      <p:ext uri="{BB962C8B-B14F-4D97-AF65-F5344CB8AC3E}">
        <p14:creationId xmlns:p14="http://schemas.microsoft.com/office/powerpoint/2010/main" val="4010262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9</a:t>
            </a:fld>
            <a:endParaRPr lang="en-US"/>
          </a:p>
        </p:txBody>
      </p:sp>
    </p:spTree>
    <p:extLst>
      <p:ext uri="{BB962C8B-B14F-4D97-AF65-F5344CB8AC3E}">
        <p14:creationId xmlns:p14="http://schemas.microsoft.com/office/powerpoint/2010/main" val="1625923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10</a:t>
            </a:fld>
            <a:endParaRPr lang="en-US"/>
          </a:p>
        </p:txBody>
      </p:sp>
    </p:spTree>
    <p:extLst>
      <p:ext uri="{BB962C8B-B14F-4D97-AF65-F5344CB8AC3E}">
        <p14:creationId xmlns:p14="http://schemas.microsoft.com/office/powerpoint/2010/main" val="2034267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7744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13497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07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62" r:id="rId5"/>
    <p:sldLayoutId id="2147483660" r:id="rId6"/>
  </p:sldLayoutIdLst>
  <p:hf hd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71600" y="1706563"/>
            <a:ext cx="6400800" cy="3208337"/>
          </a:xfrm>
          <a:prstGeom prst="rect">
            <a:avLst/>
          </a:prstGeom>
        </p:spPr>
        <p:txBody>
          <a:bodyPr>
            <a:noAutofit/>
          </a:bodyPr>
          <a:lstStyle/>
          <a:p>
            <a:pPr algn="ctr"/>
            <a:r>
              <a:rPr lang="cs-CZ" sz="5000" dirty="0">
                <a:solidFill>
                  <a:schemeClr val="bg1"/>
                </a:solidFill>
                <a:latin typeface="Arial" panose="020B0604020202020204" pitchFamily="34" charset="0"/>
                <a:cs typeface="Arial" panose="020B0604020202020204" pitchFamily="34" charset="0"/>
              </a:rPr>
              <a:t>Veřejné zakázky v projektech IROP</a:t>
            </a:r>
            <a:r>
              <a:rPr lang="cs-CZ" sz="5000" dirty="0">
                <a:solidFill>
                  <a:srgbClr val="FF0000"/>
                </a:solidFill>
                <a:latin typeface="Arial" panose="020B0604020202020204" pitchFamily="34" charset="0"/>
                <a:cs typeface="Arial" panose="020B0604020202020204" pitchFamily="34" charset="0"/>
              </a:rPr>
              <a:t>.</a:t>
            </a:r>
          </a:p>
        </p:txBody>
      </p:sp>
      <p:sp>
        <p:nvSpPr>
          <p:cNvPr id="5" name="Text Placeholder 4"/>
          <p:cNvSpPr>
            <a:spLocks noGrp="1"/>
          </p:cNvSpPr>
          <p:nvPr>
            <p:ph type="body" sz="quarter" idx="4294967295"/>
          </p:nvPr>
        </p:nvSpPr>
        <p:spPr>
          <a:xfrm>
            <a:off x="0" y="6356350"/>
            <a:ext cx="8481270" cy="369888"/>
          </a:xfrm>
          <a:prstGeom prst="rect">
            <a:avLst/>
          </a:prstGeom>
        </p:spPr>
        <p:txBody>
          <a:bodyPr>
            <a:normAutofit/>
          </a:bodyPr>
          <a:lstStyle/>
          <a:p>
            <a:pPr algn="r"/>
            <a:r>
              <a:rPr lang="cs-CZ" sz="1400" dirty="0">
                <a:solidFill>
                  <a:schemeClr val="bg1"/>
                </a:solidFill>
                <a:latin typeface="Arial" panose="020B0604020202020204" pitchFamily="34" charset="0"/>
                <a:cs typeface="Arial" panose="020B0604020202020204" pitchFamily="34" charset="0"/>
              </a:rPr>
              <a:t>Ing. Jitka Jiroušková, 16.9.2021</a:t>
            </a:r>
          </a:p>
          <a:p>
            <a:endParaRPr lang="en-US" dirty="0"/>
          </a:p>
        </p:txBody>
      </p:sp>
      <p:pic>
        <p:nvPicPr>
          <p:cNvPr id="4" name="Picture 2" descr="\\nt1\O\Loga 2014_2020\IROP\Logolinky\RGB\JPG\IROP_CZ_RO_B_C RGB_malý.jpg">
            <a:extLst>
              <a:ext uri="{FF2B5EF4-FFF2-40B4-BE49-F238E27FC236}">
                <a16:creationId xmlns:a16="http://schemas.microsoft.com/office/drawing/2014/main" id="{E9113E45-4064-41A6-A1DA-F1AA97C27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658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8A77294-4A89-984E-882C-6824E409781D}"/>
              </a:ext>
            </a:extLst>
          </p:cNvPr>
          <p:cNvSpPr>
            <a:spLocks noGrp="1"/>
          </p:cNvSpPr>
          <p:nvPr>
            <p:ph type="ctrTitle" idx="4294967295"/>
          </p:nvPr>
        </p:nvSpPr>
        <p:spPr>
          <a:xfrm>
            <a:off x="0" y="2938463"/>
            <a:ext cx="9144000" cy="890587"/>
          </a:xfrm>
          <a:prstGeom prst="rect">
            <a:avLst/>
          </a:prstGeom>
        </p:spPr>
        <p:txBody>
          <a:bodyPr>
            <a:noAutofit/>
          </a:bodyPr>
          <a:lstStyle/>
          <a:p>
            <a:pPr algn="ctr"/>
            <a:r>
              <a:rPr lang="cs-CZ" sz="5000" dirty="0">
                <a:solidFill>
                  <a:schemeClr val="bg1"/>
                </a:solidFill>
                <a:latin typeface="Arial" panose="020B0604020202020204" pitchFamily="34" charset="0"/>
                <a:cs typeface="Arial" panose="020B0604020202020204" pitchFamily="34" charset="0"/>
              </a:rPr>
              <a:t>Děkuji za pozornost</a:t>
            </a:r>
            <a:r>
              <a:rPr lang="cs-CZ" sz="5000" dirty="0">
                <a:solidFill>
                  <a:srgbClr val="FF0000"/>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4294967295"/>
          </p:nvPr>
        </p:nvSpPr>
        <p:spPr>
          <a:xfrm>
            <a:off x="0" y="6356350"/>
            <a:ext cx="501650" cy="365125"/>
          </a:xfrm>
        </p:spPr>
        <p:txBody>
          <a:bodyPr/>
          <a:lstStyle/>
          <a:p>
            <a:fld id="{4000C4B2-41BC-D741-8B94-B76DB6967C01}" type="slidenum">
              <a:rPr lang="en-US" smtClean="0"/>
              <a:pPr/>
              <a:t>10</a:t>
            </a:fld>
            <a:endParaRPr lang="en-US" dirty="0"/>
          </a:p>
        </p:txBody>
      </p:sp>
      <p:pic>
        <p:nvPicPr>
          <p:cNvPr id="5" name="Picture 2" descr="\\nt1\O\Loga 2014_2020\IROP\Logolinky\RGB\JPG\IROP_CZ_RO_B_C RGB_malý.jpg">
            <a:extLst>
              <a:ext uri="{FF2B5EF4-FFF2-40B4-BE49-F238E27FC236}">
                <a16:creationId xmlns:a16="http://schemas.microsoft.com/office/drawing/2014/main" id="{8E67E3E2-F106-4323-8800-2FD7C85BF1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38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1127929" y="1716045"/>
            <a:ext cx="7158440" cy="4129584"/>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cs-CZ" sz="1600" dirty="0">
                <a:latin typeface="Arial" panose="020B0604020202020204" pitchFamily="34" charset="0"/>
                <a:cs typeface="Arial" panose="020B0604020202020204" pitchFamily="34" charset="0"/>
              </a:rPr>
              <a:t>zákon č. 134/2016 Sb. Zákon o zadávání veřejných zakázek (ZZVZ)</a:t>
            </a:r>
          </a:p>
          <a:p>
            <a:pPr marL="342900" indent="-342900">
              <a:buFont typeface="Arial" panose="020B0604020202020204" pitchFamily="34" charset="0"/>
              <a:buChar char="•"/>
            </a:pPr>
            <a:r>
              <a:rPr lang="cs-CZ" sz="1600" dirty="0">
                <a:cs typeface="Arial" panose="020B0604020202020204" pitchFamily="34" charset="0"/>
              </a:rPr>
              <a:t>Příloha č. 3 </a:t>
            </a:r>
            <a:r>
              <a:rPr lang="cs-CZ" sz="1600" dirty="0">
                <a:latin typeface="Arial" panose="020B0604020202020204" pitchFamily="34" charset="0"/>
                <a:cs typeface="Arial" panose="020B0604020202020204" pitchFamily="34" charset="0"/>
              </a:rPr>
              <a:t>Obecných pravidel pro žadatele a příjemce (OP)</a:t>
            </a:r>
            <a:r>
              <a:rPr lang="cs-CZ" sz="1600" dirty="0">
                <a:cs typeface="Arial" panose="020B0604020202020204" pitchFamily="34" charset="0"/>
              </a:rPr>
              <a:t> – Metodický pokyn (MP) pro oblast zadávání zakázek pro programové období 2014-2020</a:t>
            </a:r>
          </a:p>
          <a:p>
            <a:pPr marL="342900" indent="-342900">
              <a:buFont typeface="Arial" panose="020B0604020202020204" pitchFamily="34" charset="0"/>
              <a:buChar char="•"/>
            </a:pPr>
            <a:r>
              <a:rPr lang="cs-CZ" sz="1600" dirty="0">
                <a:cs typeface="Arial" panose="020B0604020202020204" pitchFamily="34" charset="0"/>
              </a:rPr>
              <a:t>Obecná pravidla pro žadatele a příjemce kap. 5, 6</a:t>
            </a:r>
          </a:p>
          <a:p>
            <a:pPr marL="342900" indent="-342900">
              <a:buFont typeface="Arial" panose="020B0604020202020204" pitchFamily="34" charset="0"/>
              <a:buChar char="•"/>
            </a:pPr>
            <a:r>
              <a:rPr lang="cs-CZ" sz="1600" dirty="0">
                <a:cs typeface="Arial" panose="020B0604020202020204" pitchFamily="34" charset="0"/>
              </a:rPr>
              <a:t>Příloha č. 35 </a:t>
            </a:r>
            <a:r>
              <a:rPr lang="cs-CZ" sz="1600" dirty="0">
                <a:latin typeface="Arial" panose="020B0604020202020204" pitchFamily="34" charset="0"/>
                <a:cs typeface="Arial" panose="020B0604020202020204" pitchFamily="34" charset="0"/>
              </a:rPr>
              <a:t>Obecných pravidel pro žadatele a příjemce (OP)</a:t>
            </a:r>
            <a:r>
              <a:rPr lang="cs-CZ" sz="1600" dirty="0">
                <a:cs typeface="Arial" panose="020B0604020202020204" pitchFamily="34" charset="0"/>
              </a:rPr>
              <a:t> - Postup pro práci s modulem veřejné zakázky</a:t>
            </a:r>
          </a:p>
          <a:p>
            <a:pPr marL="342900" indent="-342900">
              <a:buFont typeface="Arial" panose="020B0604020202020204" pitchFamily="34" charset="0"/>
              <a:buChar char="•"/>
            </a:pPr>
            <a:endParaRPr lang="cs-CZ" sz="1600" dirty="0">
              <a:cs typeface="Arial" panose="020B0604020202020204" pitchFamily="34" charset="0"/>
            </a:endParaRPr>
          </a:p>
          <a:p>
            <a:pPr algn="ctr"/>
            <a:endParaRPr lang="cs-CZ" sz="1600" dirty="0"/>
          </a:p>
          <a:p>
            <a:pPr algn="ctr"/>
            <a:endParaRPr lang="cs-CZ" sz="1600" b="1" dirty="0"/>
          </a:p>
          <a:p>
            <a:pPr algn="ctr"/>
            <a:endParaRPr lang="cs-CZ" sz="1600" b="1" dirty="0"/>
          </a:p>
          <a:p>
            <a:pPr algn="ctr"/>
            <a:r>
              <a:rPr lang="cs-CZ" sz="1600" b="1" dirty="0"/>
              <a:t>Předkládaní dokumentace k veřejným zakázkám </a:t>
            </a:r>
          </a:p>
          <a:p>
            <a:pPr algn="ctr"/>
            <a:r>
              <a:rPr lang="cs-CZ" sz="1600" b="1" dirty="0"/>
              <a:t>probíhá výhradně prostřednictvím samostatného </a:t>
            </a:r>
          </a:p>
          <a:p>
            <a:pPr algn="ctr"/>
            <a:r>
              <a:rPr lang="cs-CZ" sz="1600" b="1" dirty="0"/>
              <a:t>modulu MS2014+ Veřejné zakázky.</a:t>
            </a:r>
          </a:p>
          <a:p>
            <a:pPr marL="342900" indent="-342900">
              <a:buFont typeface="Arial" panose="020B0604020202020204" pitchFamily="34" charset="0"/>
              <a:buChar char="•"/>
            </a:pPr>
            <a:endParaRPr lang="cs-CZ" sz="16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127928" y="675488"/>
            <a:ext cx="7053562" cy="757898"/>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Arial" panose="020B0604020202020204" pitchFamily="34" charset="0"/>
                <a:cs typeface="Arial" panose="020B0604020202020204" pitchFamily="34" charset="0"/>
              </a:rPr>
              <a:t>Obecné povinnosti</a:t>
            </a:r>
            <a:endParaRPr lang="en-US" sz="2800" dirty="0">
              <a:latin typeface="Arial" panose="020B0604020202020204" pitchFamily="34" charset="0"/>
              <a:cs typeface="Arial" panose="020B0604020202020204" pitchFamily="34" charset="0"/>
            </a:endParaRPr>
          </a:p>
        </p:txBody>
      </p:sp>
      <p:pic>
        <p:nvPicPr>
          <p:cNvPr id="6" name="Obrázek 5">
            <a:extLst>
              <a:ext uri="{FF2B5EF4-FFF2-40B4-BE49-F238E27FC236}">
                <a16:creationId xmlns:a16="http://schemas.microsoft.com/office/drawing/2014/main" id="{2DCE812D-6C1E-4058-96F5-A4A301BBB9C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421" y="3429000"/>
            <a:ext cx="1168294" cy="2699288"/>
          </a:xfrm>
          <a:prstGeom prst="rect">
            <a:avLst/>
          </a:prstGeom>
          <a:noFill/>
          <a:ln>
            <a:noFill/>
          </a:ln>
        </p:spPr>
      </p:pic>
      <p:pic>
        <p:nvPicPr>
          <p:cNvPr id="9" name="Picture 2" descr="\\nt1\O\Loga 2014_2020\IROP\Logolinky\RGB\JPG\IROP_CZ_RO_B_C RGB_malý.jpg">
            <a:extLst>
              <a:ext uri="{FF2B5EF4-FFF2-40B4-BE49-F238E27FC236}">
                <a16:creationId xmlns:a16="http://schemas.microsoft.com/office/drawing/2014/main" id="{A5E3BEE4-13A2-484F-8DC3-BFFD656BC4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13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578689" y="1143235"/>
            <a:ext cx="7602801" cy="5039277"/>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900" indent="-342900" algn="just">
              <a:spcBef>
                <a:spcPts val="0"/>
              </a:spcBef>
              <a:spcAft>
                <a:spcPts val="600"/>
              </a:spcAft>
              <a:buSzPct val="100000"/>
              <a:buFont typeface="Arial" panose="020B0604020202020204" pitchFamily="34" charset="0"/>
              <a:buChar char="•"/>
              <a:defRPr/>
            </a:pPr>
            <a:r>
              <a:rPr lang="cs-CZ" sz="1600" dirty="0"/>
              <a:t>Pro zakázky s předpokládanou hodnotou nad 500 tis. Kč bez DPH.</a:t>
            </a:r>
          </a:p>
          <a:p>
            <a:pPr marL="360900" indent="-342900" algn="just">
              <a:spcBef>
                <a:spcPts val="0"/>
              </a:spcBef>
              <a:spcAft>
                <a:spcPts val="600"/>
              </a:spcAft>
              <a:buSzPct val="100000"/>
              <a:buFont typeface="Arial" panose="020B0604020202020204" pitchFamily="34" charset="0"/>
              <a:buChar char="•"/>
              <a:defRPr/>
            </a:pPr>
            <a:r>
              <a:rPr lang="cs-CZ" sz="1600" dirty="0"/>
              <a:t>K podání/změně dokumentace </a:t>
            </a:r>
            <a:r>
              <a:rPr lang="cs-CZ" sz="1600" b="1" dirty="0"/>
              <a:t>není nutný podpis</a:t>
            </a:r>
            <a:r>
              <a:rPr lang="cs-CZ" sz="1600" dirty="0"/>
              <a:t> statutárního zástupce či pověřené osoby. </a:t>
            </a:r>
          </a:p>
          <a:p>
            <a:pPr marL="360900" indent="-342900" algn="just">
              <a:spcBef>
                <a:spcPts val="0"/>
              </a:spcBef>
              <a:spcAft>
                <a:spcPts val="600"/>
              </a:spcAft>
              <a:buSzPct val="100000"/>
              <a:buFont typeface="Arial" panose="020B0604020202020204" pitchFamily="34" charset="0"/>
              <a:buChar char="•"/>
              <a:defRPr/>
            </a:pPr>
            <a:r>
              <a:rPr lang="cs-CZ" sz="1600" dirty="0"/>
              <a:t>Samotné podání zakázky na Centrum se provádí pomocí </a:t>
            </a:r>
            <a:r>
              <a:rPr lang="cs-CZ" sz="1600" b="1" dirty="0"/>
              <a:t>Finalizace </a:t>
            </a:r>
            <a:r>
              <a:rPr lang="cs-CZ" sz="1600" b="1" dirty="0">
                <a:sym typeface="Wingdings" panose="05000000000000000000" pitchFamily="2" charset="2"/>
              </a:rPr>
              <a:t> Podání</a:t>
            </a:r>
            <a:r>
              <a:rPr lang="cs-CZ" sz="1600" dirty="0">
                <a:sym typeface="Wingdings" panose="05000000000000000000" pitchFamily="2" charset="2"/>
              </a:rPr>
              <a:t>.</a:t>
            </a:r>
          </a:p>
          <a:p>
            <a:pPr marL="360900" indent="-342900" algn="just">
              <a:spcBef>
                <a:spcPts val="0"/>
              </a:spcBef>
              <a:spcAft>
                <a:spcPts val="600"/>
              </a:spcAft>
              <a:buSzPct val="100000"/>
              <a:buFont typeface="Arial" panose="020B0604020202020204" pitchFamily="34" charset="0"/>
              <a:buChar char="•"/>
              <a:defRPr/>
            </a:pPr>
            <a:r>
              <a:rPr lang="cs-CZ" sz="1600" dirty="0"/>
              <a:t>Po úpravě VZ je nutné vyplnit záložku </a:t>
            </a:r>
            <a:r>
              <a:rPr lang="cs-CZ" sz="1600" b="1" dirty="0"/>
              <a:t>Zdůvodnění akce </a:t>
            </a:r>
            <a:r>
              <a:rPr lang="cs-CZ" sz="1600" dirty="0"/>
              <a:t>(Název akce: Důvod vykázání změny VZ), kde příjemce do pole </a:t>
            </a:r>
            <a:r>
              <a:rPr lang="cs-CZ" sz="1600" b="1" dirty="0"/>
              <a:t>Důvod vrácení veřejné zakázky </a:t>
            </a:r>
            <a:r>
              <a:rPr lang="cs-CZ" sz="1600" dirty="0"/>
              <a:t>popíše, jaké změny na zakázce provedl. </a:t>
            </a:r>
          </a:p>
          <a:p>
            <a:pPr marL="360900" indent="-342900" algn="just">
              <a:spcBef>
                <a:spcPts val="0"/>
              </a:spcBef>
              <a:spcAft>
                <a:spcPts val="600"/>
              </a:spcAft>
              <a:buSzPct val="100000"/>
              <a:buFont typeface="Arial" panose="020B0604020202020204" pitchFamily="34" charset="0"/>
              <a:buChar char="•"/>
              <a:defRPr/>
            </a:pPr>
            <a:r>
              <a:rPr lang="cs-CZ" sz="1600" dirty="0"/>
              <a:t>VZ může být ze strany Centra vrácena k dopracování, důvod vrácení VZ nalezne příjemce na záložce </a:t>
            </a:r>
            <a:r>
              <a:rPr lang="cs-CZ" sz="1600" b="1" dirty="0"/>
              <a:t>Zdůvodnění akce </a:t>
            </a:r>
            <a:r>
              <a:rPr lang="cs-CZ" sz="1600" dirty="0"/>
              <a:t>(Název akce: Vrácení VZ zpět k editaci ze strany ŘO).</a:t>
            </a:r>
          </a:p>
          <a:p>
            <a:pPr marL="360900" indent="-342900" algn="just">
              <a:spcBef>
                <a:spcPts val="0"/>
              </a:spcBef>
              <a:spcAft>
                <a:spcPts val="600"/>
              </a:spcAft>
              <a:buSzPct val="100000"/>
              <a:buFont typeface="Arial" panose="020B0604020202020204" pitchFamily="34" charset="0"/>
              <a:buChar char="•"/>
              <a:defRPr/>
            </a:pPr>
            <a:r>
              <a:rPr lang="cs-CZ" sz="1600" b="1" dirty="0"/>
              <a:t>Aktualizaci zakázky </a:t>
            </a:r>
            <a:r>
              <a:rPr lang="cs-CZ" sz="1600" dirty="0"/>
              <a:t>(harmonogram VZ, stav VZ, záložka Etapy vč. částek) musí příjemce provést vždy s podáním dokumentace, s každou předloženou Zprávou o realizaci, popř. související Žádostí o změnu.</a:t>
            </a:r>
          </a:p>
          <a:p>
            <a:pPr marL="18000" algn="ctr">
              <a:spcBef>
                <a:spcPts val="0"/>
              </a:spcBef>
              <a:spcAft>
                <a:spcPts val="600"/>
              </a:spcAft>
              <a:buSzPct val="100000"/>
              <a:defRPr/>
            </a:pPr>
            <a:r>
              <a:rPr lang="cs-CZ" sz="1600" b="1" dirty="0"/>
              <a:t>O přijetí dokumentace ze strany Centra je příjemce informován změnou stavu VZ na „Schválena,“ jedná se formální přijetí změny na zakázce nikoliv její faktické schválení. O výsledku kontroly předložené dokumentace je příjemce informován samostatným stanoviskem. </a:t>
            </a: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127928" y="675488"/>
            <a:ext cx="7053562" cy="757898"/>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t>Modul Veřejné zakázky</a:t>
            </a:r>
            <a:endParaRPr lang="en-US" sz="2800"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C5FBAC0F-3741-406F-A55F-EE686472C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428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683568" y="1716045"/>
            <a:ext cx="7602801" cy="464030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cs-CZ" sz="1600" b="1" u="sng" dirty="0"/>
              <a:t>Zadávací dokumentaci (1. fázi) </a:t>
            </a:r>
            <a:r>
              <a:rPr lang="cs-CZ" sz="1600" dirty="0"/>
              <a:t>je příjemce povinen předložit na Centrum 10 pracovních dní před plánovaným zahájením zadávacího řízení. Žadatel není povinen čekat na uplynutí této lhůty, pokud od Centra obdrží informaci, že kontrola zadávacích podmínek nebude provedena. </a:t>
            </a:r>
          </a:p>
          <a:p>
            <a:pPr marL="342900" indent="-342900">
              <a:buFont typeface="Arial" panose="020B0604020202020204" pitchFamily="34" charset="0"/>
              <a:buChar char="•"/>
            </a:pPr>
            <a:r>
              <a:rPr lang="cs-CZ" sz="1600" dirty="0"/>
              <a:t>Dokumentaci </a:t>
            </a:r>
            <a:r>
              <a:rPr lang="cs-CZ" sz="1600" b="1" u="sng" dirty="0"/>
              <a:t>k průběhu zadávacího řízení (2. fázi) </a:t>
            </a:r>
            <a:r>
              <a:rPr lang="cs-CZ" sz="1600" dirty="0"/>
              <a:t>je příjemce povinen předložit na Centrum před uzavřením smlouvy na plnění zakázky. </a:t>
            </a:r>
          </a:p>
          <a:p>
            <a:pPr marL="342900" indent="-342900">
              <a:buFont typeface="Arial" panose="020B0604020202020204" pitchFamily="34" charset="0"/>
              <a:buChar char="•"/>
            </a:pPr>
            <a:r>
              <a:rPr lang="cs-CZ" sz="1600" dirty="0"/>
              <a:t>Dokumentaci </a:t>
            </a:r>
            <a:r>
              <a:rPr lang="cs-CZ" sz="1600" b="1" u="sng" dirty="0"/>
              <a:t>k uzavřené smlouvě (3. fázi)</a:t>
            </a:r>
            <a:r>
              <a:rPr lang="cs-CZ" sz="1600" b="1" dirty="0"/>
              <a:t> </a:t>
            </a:r>
            <a:r>
              <a:rPr lang="cs-CZ" sz="1600" dirty="0"/>
              <a:t>předkládá příjemce na Centrum bez zbytečného odkladu po jejím uzavření. </a:t>
            </a:r>
          </a:p>
          <a:p>
            <a:pPr marL="342900" indent="-342900">
              <a:buFont typeface="Arial" panose="020B0604020202020204" pitchFamily="34" charset="0"/>
              <a:buChar char="•"/>
            </a:pPr>
            <a:r>
              <a:rPr lang="cs-CZ" sz="1600" b="1" u="sng" dirty="0"/>
              <a:t>Dodatek ke smlouvě (4. fázi) </a:t>
            </a:r>
            <a:r>
              <a:rPr lang="cs-CZ" sz="1600" dirty="0"/>
              <a:t>na plnění zakázky předkládá příjemce na Centrum před jeho uzavřením. </a:t>
            </a:r>
          </a:p>
          <a:p>
            <a:pPr marL="342900" indent="-342900">
              <a:buFont typeface="Arial" panose="020B0604020202020204" pitchFamily="34" charset="0"/>
              <a:buChar char="•"/>
            </a:pPr>
            <a:r>
              <a:rPr lang="cs-CZ" sz="1600" b="1" u="sng" dirty="0"/>
              <a:t>Uzavřený dodatek (5. fázi)</a:t>
            </a:r>
            <a:r>
              <a:rPr lang="cs-CZ" sz="1600" b="1" dirty="0"/>
              <a:t> </a:t>
            </a:r>
            <a:r>
              <a:rPr lang="cs-CZ" sz="1600" dirty="0"/>
              <a:t>předkládá příjemce na Centrum bez zbytečného odkladu po jeho uzavření. </a:t>
            </a:r>
          </a:p>
          <a:p>
            <a:pPr marL="342900" indent="-342900">
              <a:buFont typeface="Arial" panose="020B0604020202020204" pitchFamily="34" charset="0"/>
              <a:buChar char="•"/>
            </a:pPr>
            <a:endParaRPr lang="cs-CZ" sz="1600" dirty="0"/>
          </a:p>
          <a:p>
            <a:pPr algn="ctr"/>
            <a:r>
              <a:rPr lang="cs-CZ" sz="1600" dirty="0"/>
              <a:t>Povinnost předložit dokumentaci o zakázce je splněna samotným předložením této dokumentace prostřednictvím modulu VZ. </a:t>
            </a: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127928" y="675488"/>
            <a:ext cx="7053562" cy="757898"/>
          </a:xfrm>
          <a:prstGeom prst="rect">
            <a:avLst/>
          </a:prstGeom>
        </p:spPr>
        <p:txBody>
          <a:bodyPr>
            <a:normAutofit fontScale="92500"/>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t>Povinnosti příjemce pro zakázky dle ZZVZ</a:t>
            </a:r>
            <a:endParaRPr lang="en-US" sz="2800"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E7461F49-3918-4DDF-A992-027E03392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32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666044" y="1430749"/>
            <a:ext cx="7515446" cy="4917814"/>
          </a:xfrm>
          <a:prstGeom prst="rect">
            <a:avLst/>
          </a:prstGeom>
        </p:spPr>
        <p:txBody>
          <a:bodyPr>
            <a:normAutofit fontScale="925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cs-CZ" sz="1600" dirty="0"/>
              <a:t>Po předložení </a:t>
            </a:r>
            <a:r>
              <a:rPr lang="cs-CZ" sz="1600" b="1" u="sng" dirty="0"/>
              <a:t>zadávací dokumentace (1. fáze)</a:t>
            </a:r>
            <a:r>
              <a:rPr lang="cs-CZ" sz="1600" b="1" dirty="0"/>
              <a:t> </a:t>
            </a:r>
            <a:r>
              <a:rPr lang="cs-CZ" sz="1600" dirty="0"/>
              <a:t>provádí Centrum tzv. „preventivní“ kontrolu souladu zadávacích podmínek se ZZVZ dle aktuálně volných kapacit. Příjemce je o případném neprovedení kontroly informován prostřednictvím depeše. Ze strany manažera projektu se v této fázi provádí posouzení předmětu VZ, posuzuje se především soulad s obsahem projektu/</a:t>
            </a:r>
            <a:r>
              <a:rPr lang="cs-CZ" sz="1600" dirty="0" err="1"/>
              <a:t>studiií</a:t>
            </a:r>
            <a:r>
              <a:rPr lang="cs-CZ" sz="1600" dirty="0"/>
              <a:t> proveditelnosti.</a:t>
            </a:r>
          </a:p>
          <a:p>
            <a:pPr marL="342900" indent="-342900">
              <a:buFont typeface="Arial" panose="020B0604020202020204" pitchFamily="34" charset="0"/>
              <a:buChar char="•"/>
            </a:pPr>
            <a:r>
              <a:rPr lang="cs-CZ" sz="1600" dirty="0"/>
              <a:t>Po předložení </a:t>
            </a:r>
            <a:r>
              <a:rPr lang="cs-CZ" sz="1600" b="1" u="sng" dirty="0"/>
              <a:t>dokumentace k průběhu zakázky (2. fáze)</a:t>
            </a:r>
            <a:r>
              <a:rPr lang="cs-CZ" sz="1600" b="1" dirty="0"/>
              <a:t> </a:t>
            </a:r>
            <a:r>
              <a:rPr lang="cs-CZ" sz="1600" dirty="0"/>
              <a:t>před podpisem smlouvy provádí Centrum kontrolu dle aktuálně volných kapacit.</a:t>
            </a:r>
          </a:p>
          <a:p>
            <a:pPr marL="342900" indent="-342900">
              <a:buFont typeface="Arial" panose="020B0604020202020204" pitchFamily="34" charset="0"/>
              <a:buChar char="•"/>
            </a:pPr>
            <a:r>
              <a:rPr lang="cs-CZ" sz="1600" dirty="0"/>
              <a:t>Po předložení </a:t>
            </a:r>
            <a:r>
              <a:rPr lang="cs-CZ" sz="1600" b="1" u="sng" dirty="0"/>
              <a:t>dokumentace k ukončené zakázce (3. fáze)</a:t>
            </a:r>
            <a:r>
              <a:rPr lang="cs-CZ" sz="1600" b="1" dirty="0"/>
              <a:t> </a:t>
            </a:r>
            <a:r>
              <a:rPr lang="cs-CZ" sz="1600" dirty="0"/>
              <a:t>po podpisu smlouvy provádí Centrum kontrolu nejpozději před proplacením Žádosti o platbu, ve které jsou výdaje ze zakázky poprvé uplatněny.</a:t>
            </a:r>
          </a:p>
          <a:p>
            <a:pPr marL="342900" indent="-342900">
              <a:buFont typeface="Arial" panose="020B0604020202020204" pitchFamily="34" charset="0"/>
              <a:buChar char="•"/>
            </a:pPr>
            <a:r>
              <a:rPr lang="cs-CZ" sz="1600" dirty="0"/>
              <a:t>U stavebních zakázek probíhá kontrola rozpočtu vždy po předložení 1. a 2. fáze.</a:t>
            </a:r>
          </a:p>
          <a:p>
            <a:pPr marL="285750" indent="-285750">
              <a:buFont typeface="Arial" panose="020B0604020202020204" pitchFamily="34" charset="0"/>
              <a:buChar char="•"/>
            </a:pPr>
            <a:r>
              <a:rPr lang="cs-CZ" sz="1600" dirty="0"/>
              <a:t>O </a:t>
            </a:r>
            <a:r>
              <a:rPr lang="cs-CZ" sz="1600" b="1" dirty="0"/>
              <a:t>zahájení kontroly </a:t>
            </a:r>
            <a:r>
              <a:rPr lang="cs-CZ" sz="1600" dirty="0"/>
              <a:t>je příjemce informován prostřednictvím depeše, výsledkem kontroly je </a:t>
            </a:r>
            <a:r>
              <a:rPr lang="cs-CZ" sz="1600" b="1" dirty="0"/>
              <a:t>Stanovisko Centra k zakázce</a:t>
            </a:r>
            <a:r>
              <a:rPr lang="cs-CZ" sz="1600" dirty="0"/>
              <a:t>, které příjemce obdrží depeší.</a:t>
            </a:r>
          </a:p>
          <a:p>
            <a:pPr algn="ctr">
              <a:spcBef>
                <a:spcPts val="0"/>
              </a:spcBef>
            </a:pPr>
            <a:endParaRPr lang="cs-CZ" sz="1600" b="1" dirty="0"/>
          </a:p>
          <a:p>
            <a:pPr algn="ctr">
              <a:spcBef>
                <a:spcPts val="0"/>
              </a:spcBef>
            </a:pPr>
            <a:r>
              <a:rPr lang="cs-CZ" sz="1600" b="1" dirty="0"/>
              <a:t>Příjemce nemá povinnost vyčkat na stanovisko Centra, může zahájit zadávací řízení i bez stanoviska Centra a to po uplynutí 10 pracovních dnů od předložení dokumentace či po obdržení depeše o neprovedení kontroly; uzavřít smlouvu či dodatek může ihned poté, co k tomu nastanou zákonné podmínky. </a:t>
            </a: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127928" y="675488"/>
            <a:ext cx="7053562" cy="757898"/>
          </a:xfrm>
          <a:prstGeom prst="rect">
            <a:avLst/>
          </a:prstGeom>
        </p:spPr>
        <p:txBody>
          <a:bodyPr>
            <a:normAutofit fontScale="92500" lnSpcReduction="20000"/>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t>Kontrola veřejných zakázek dle ZZVZ ze strany Centra</a:t>
            </a:r>
            <a:endParaRPr lang="en-US" sz="2800"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7F59353C-2032-42CC-A1CE-3C2E630E2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593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6</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683568" y="1716045"/>
            <a:ext cx="7602801" cy="464030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cs-CZ" sz="1600" dirty="0"/>
              <a:t>Jedná se o </a:t>
            </a:r>
            <a:r>
              <a:rPr lang="cs-CZ" sz="1600" b="1" dirty="0"/>
              <a:t>Veřejné zakázky malé hodnoty</a:t>
            </a:r>
            <a:r>
              <a:rPr lang="cs-CZ" sz="1600" dirty="0"/>
              <a:t>, které jsou realizovány podle Metodického pokynu pro oblast zadávání zakázek pro programové období 2014–2020 (příloha č. 3 OP).</a:t>
            </a:r>
          </a:p>
          <a:p>
            <a:pPr marL="342900" indent="-342900">
              <a:buFont typeface="Arial" panose="020B0604020202020204" pitchFamily="34" charset="0"/>
              <a:buChar char="•"/>
            </a:pPr>
            <a:endParaRPr lang="cs-CZ" sz="1600" dirty="0"/>
          </a:p>
          <a:p>
            <a:pPr marL="342900" indent="-342900">
              <a:buFont typeface="Arial" panose="020B0604020202020204" pitchFamily="34" charset="0"/>
              <a:buChar char="•"/>
            </a:pPr>
            <a:r>
              <a:rPr lang="cs-CZ" sz="1600" dirty="0"/>
              <a:t>Příjemce předkládá na Centrum </a:t>
            </a:r>
            <a:r>
              <a:rPr lang="cs-CZ" sz="1600" b="1" dirty="0"/>
              <a:t>kompletní dokumentaci k veřejné zakázce </a:t>
            </a:r>
            <a:r>
              <a:rPr lang="cs-CZ" sz="1600" dirty="0"/>
              <a:t>bez zbytečného odkladu po uzavření smlouvy a po uzavření každého dodatku.</a:t>
            </a:r>
          </a:p>
          <a:p>
            <a:pPr marL="342900" indent="-342900">
              <a:buFont typeface="Arial" panose="020B0604020202020204" pitchFamily="34" charset="0"/>
              <a:buChar char="•"/>
            </a:pPr>
            <a:endParaRPr lang="cs-CZ" sz="1600" dirty="0"/>
          </a:p>
          <a:p>
            <a:pPr marL="342900" indent="-342900">
              <a:buFont typeface="Arial" panose="020B0604020202020204" pitchFamily="34" charset="0"/>
              <a:buChar char="•"/>
            </a:pPr>
            <a:r>
              <a:rPr lang="cs-CZ" sz="1600" dirty="0"/>
              <a:t>U zakázek již zadaných v modulu VZ, které nedosahují hodnoty (předpokládané/smluvní) 500 tis. Kč bez DPH, doporučujeme kontaktovat manažera projektu a dohodnout změnu stavu VZ ( např. „Zrušena ze strany zadavatele“) =</a:t>
            </a:r>
            <a:r>
              <a:rPr lang="en-GB" sz="1600" dirty="0"/>
              <a:t>&gt;</a:t>
            </a:r>
            <a:r>
              <a:rPr lang="cs-CZ" sz="1600" dirty="0"/>
              <a:t>  smlouva/dodatky budou přílohami Žádosti o platbu</a:t>
            </a:r>
          </a:p>
          <a:p>
            <a:pPr marL="342900" indent="-342900">
              <a:buFont typeface="Arial" panose="020B0604020202020204" pitchFamily="34" charset="0"/>
              <a:buChar char="•"/>
            </a:pPr>
            <a:endParaRPr lang="cs-CZ" sz="1600" dirty="0"/>
          </a:p>
          <a:p>
            <a:pPr marL="285750" indent="-285750">
              <a:buFont typeface="Arial" panose="020B0604020202020204" pitchFamily="34" charset="0"/>
              <a:buChar char="•"/>
            </a:pPr>
            <a:endParaRPr lang="cs-CZ" sz="1600" dirty="0"/>
          </a:p>
          <a:p>
            <a:pPr marL="285750" indent="-285750">
              <a:buFont typeface="Arial" panose="020B0604020202020204" pitchFamily="34" charset="0"/>
              <a:buChar char="•"/>
            </a:pPr>
            <a:endParaRPr lang="cs-CZ" sz="1600" dirty="0"/>
          </a:p>
          <a:p>
            <a:pPr marL="285750" indent="-285750">
              <a:buFont typeface="Arial" panose="020B0604020202020204" pitchFamily="34" charset="0"/>
              <a:buChar char="•"/>
            </a:pPr>
            <a:endParaRPr lang="cs-CZ" sz="1600" dirty="0"/>
          </a:p>
          <a:p>
            <a:endParaRPr lang="cs-CZ" sz="1600" dirty="0"/>
          </a:p>
          <a:p>
            <a:pPr algn="ctr"/>
            <a:endParaRPr lang="cs-CZ" sz="1600" b="1" dirty="0"/>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127928" y="675488"/>
            <a:ext cx="7053562" cy="757898"/>
          </a:xfrm>
          <a:prstGeom prst="rect">
            <a:avLst/>
          </a:prstGeom>
        </p:spPr>
        <p:txBody>
          <a:bodyPr>
            <a:normAutofit fontScale="92500" lnSpcReduction="20000"/>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t>Povinnosti příjemce pro zakázky mimo ZZVZ</a:t>
            </a:r>
            <a:endParaRPr lang="en-US" sz="2800"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94A4D31F-5A7A-4364-AAE0-9C1797280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43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7</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683568" y="1603022"/>
            <a:ext cx="7497922" cy="4447821"/>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cs-CZ" sz="1600" b="1" dirty="0"/>
              <a:t>U zakázek malé hodnoty</a:t>
            </a:r>
            <a:r>
              <a:rPr lang="cs-CZ" sz="1600" dirty="0"/>
              <a:t> provádí Centrum kontrolu 1.-3. fáze VZ nejpozději před proplacením Žádosti o platbu, ve které jsou výdaje ze zakázky poprvé uplatněny.</a:t>
            </a:r>
          </a:p>
          <a:p>
            <a:pPr marL="342900" indent="-342900">
              <a:buFont typeface="Arial" panose="020B0604020202020204" pitchFamily="34" charset="0"/>
              <a:buChar char="•"/>
            </a:pPr>
            <a:endParaRPr lang="cs-CZ" sz="1600" dirty="0"/>
          </a:p>
          <a:p>
            <a:pPr marL="342900" indent="-342900">
              <a:buFont typeface="Arial" panose="020B0604020202020204" pitchFamily="34" charset="0"/>
              <a:buChar char="•"/>
            </a:pPr>
            <a:r>
              <a:rPr lang="cs-CZ" sz="1600" dirty="0"/>
              <a:t>O </a:t>
            </a:r>
            <a:r>
              <a:rPr lang="cs-CZ" sz="1600" b="1" dirty="0"/>
              <a:t>zahájení kontroly veřejné zakázky</a:t>
            </a:r>
            <a:r>
              <a:rPr lang="cs-CZ" sz="1600" dirty="0"/>
              <a:t> ze strany Centra je příjemce informován prostřednictvím depeše, výsledkem kontroly je </a:t>
            </a:r>
            <a:r>
              <a:rPr lang="cs-CZ" sz="1600" b="1" dirty="0"/>
              <a:t>Stanovisko Centra k zakázce</a:t>
            </a:r>
            <a:r>
              <a:rPr lang="cs-CZ" sz="1600" dirty="0"/>
              <a:t>, které příjemce obdrží depeší.</a:t>
            </a:r>
          </a:p>
          <a:p>
            <a:endParaRPr lang="cs-CZ" sz="1600" dirty="0"/>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127928" y="675488"/>
            <a:ext cx="7053562" cy="757898"/>
          </a:xfrm>
          <a:prstGeom prst="rect">
            <a:avLst/>
          </a:prstGeom>
        </p:spPr>
        <p:txBody>
          <a:bodyPr>
            <a:normAutofit fontScale="92500" lnSpcReduction="20000"/>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t>Kontrola veřejných zakázek mimo ZZVZ </a:t>
            </a:r>
          </a:p>
          <a:p>
            <a:pPr algn="ctr"/>
            <a:r>
              <a:rPr lang="cs-CZ" sz="2800" dirty="0"/>
              <a:t>ze strany Centra</a:t>
            </a:r>
            <a:endParaRPr lang="en-US" sz="2800"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70534F05-B17F-490E-BBEC-2FF645E9A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966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8</a:t>
            </a:fld>
            <a:endParaRPr lang="en-US" dirty="0"/>
          </a:p>
        </p:txBody>
      </p:sp>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683569" y="1433386"/>
            <a:ext cx="7497922" cy="4640036"/>
          </a:xfrm>
          <a:prstGeom prst="rect">
            <a:avLst/>
          </a:prstGeom>
        </p:spPr>
        <p:txBody>
          <a:bodyPr>
            <a:normAutofit lnSpcReduction="1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Bef>
                <a:spcPts val="0"/>
              </a:spcBef>
              <a:spcAft>
                <a:spcPts val="0"/>
              </a:spcAft>
              <a:buFont typeface="Arial" panose="020B0604020202020204" pitchFamily="34" charset="0"/>
              <a:buChar char="•"/>
            </a:pPr>
            <a:r>
              <a:rPr lang="cs-CZ" sz="1600" b="1" u="sng" dirty="0"/>
              <a:t>Dodatky ke smlouvě</a:t>
            </a:r>
            <a:r>
              <a:rPr lang="cs-CZ" sz="1600" dirty="0"/>
              <a:t> je potřeba dokládat neprodleně </a:t>
            </a:r>
          </a:p>
          <a:p>
            <a:pPr marL="285750" indent="-285750">
              <a:spcBef>
                <a:spcPts val="0"/>
              </a:spcBef>
              <a:spcAft>
                <a:spcPts val="0"/>
              </a:spcAft>
              <a:buFont typeface="Arial" panose="020B0604020202020204" pitchFamily="34" charset="0"/>
              <a:buChar char="•"/>
            </a:pPr>
            <a:endParaRPr lang="cs-CZ" sz="1600" dirty="0"/>
          </a:p>
          <a:p>
            <a:pPr marL="914400" lvl="1" indent="-285750">
              <a:spcBef>
                <a:spcPts val="0"/>
              </a:spcBef>
              <a:buFont typeface="Arial" panose="020B0604020202020204" pitchFamily="34" charset="0"/>
              <a:buChar char="•"/>
            </a:pPr>
            <a:r>
              <a:rPr lang="cs-CZ" sz="1600" b="0" dirty="0">
                <a:solidFill>
                  <a:schemeClr val="tx1"/>
                </a:solidFill>
              </a:rPr>
              <a:t>jejich </a:t>
            </a:r>
            <a:r>
              <a:rPr lang="cs-CZ" sz="1600" dirty="0">
                <a:solidFill>
                  <a:schemeClr val="tx1"/>
                </a:solidFill>
              </a:rPr>
              <a:t>kontrola z věcného hlediska </a:t>
            </a:r>
            <a:r>
              <a:rPr lang="cs-CZ" sz="1600" b="0" dirty="0">
                <a:solidFill>
                  <a:schemeClr val="tx1"/>
                </a:solidFill>
              </a:rPr>
              <a:t>proběhne nejpozději </a:t>
            </a:r>
            <a:r>
              <a:rPr lang="cs-CZ" sz="1600" b="0" u="sng" dirty="0">
                <a:solidFill>
                  <a:schemeClr val="tx1"/>
                </a:solidFill>
              </a:rPr>
              <a:t>před proplacením Žádosti o platbu</a:t>
            </a:r>
            <a:r>
              <a:rPr lang="cs-CZ" sz="1600" b="0" dirty="0">
                <a:solidFill>
                  <a:schemeClr val="tx1"/>
                </a:solidFill>
              </a:rPr>
              <a:t>, ve které jsou výdaje z dodatku uplatněny</a:t>
            </a:r>
          </a:p>
          <a:p>
            <a:pPr marL="914400" lvl="1" indent="-285750">
              <a:spcBef>
                <a:spcPts val="0"/>
              </a:spcBef>
              <a:buFont typeface="Arial" panose="020B0604020202020204" pitchFamily="34" charset="0"/>
              <a:buChar char="•"/>
            </a:pPr>
            <a:endParaRPr lang="cs-CZ" sz="1600" b="0" dirty="0">
              <a:solidFill>
                <a:schemeClr val="tx1"/>
              </a:solidFill>
            </a:endParaRPr>
          </a:p>
          <a:p>
            <a:pPr marL="914400" lvl="1" indent="-285750">
              <a:spcBef>
                <a:spcPts val="0"/>
              </a:spcBef>
              <a:buFont typeface="Arial" panose="020B0604020202020204" pitchFamily="34" charset="0"/>
              <a:buChar char="•"/>
            </a:pPr>
            <a:r>
              <a:rPr lang="cs-CZ" sz="1600" b="0" dirty="0">
                <a:solidFill>
                  <a:schemeClr val="tx1"/>
                </a:solidFill>
              </a:rPr>
              <a:t>jejich </a:t>
            </a:r>
            <a:r>
              <a:rPr lang="cs-CZ" sz="1600" dirty="0">
                <a:solidFill>
                  <a:schemeClr val="tx1"/>
                </a:solidFill>
              </a:rPr>
              <a:t>kontrola dle ZZVZ nebo Metodického pokynu</a:t>
            </a:r>
            <a:r>
              <a:rPr lang="cs-CZ" sz="1600" b="0" dirty="0">
                <a:solidFill>
                  <a:schemeClr val="tx1"/>
                </a:solidFill>
              </a:rPr>
              <a:t> však proběhne souhrnně (tzv. 6. fáze) nejpozději se </a:t>
            </a:r>
            <a:r>
              <a:rPr lang="cs-CZ" sz="1600" b="0" u="sng" dirty="0">
                <a:solidFill>
                  <a:schemeClr val="tx1"/>
                </a:solidFill>
              </a:rPr>
              <a:t>Žádostí o platbu, kde bude uplatňován poslední výdaj</a:t>
            </a:r>
            <a:r>
              <a:rPr lang="cs-CZ" sz="1600" b="0" dirty="0">
                <a:solidFill>
                  <a:schemeClr val="tx1"/>
                </a:solidFill>
              </a:rPr>
              <a:t> z uzavřené smlouvy</a:t>
            </a:r>
          </a:p>
          <a:p>
            <a:pPr marL="914400" lvl="1" indent="-285750">
              <a:spcBef>
                <a:spcPts val="0"/>
              </a:spcBef>
              <a:buFont typeface="Arial" panose="020B0604020202020204" pitchFamily="34" charset="0"/>
              <a:buChar char="•"/>
            </a:pPr>
            <a:endParaRPr lang="cs-CZ" sz="1600" b="0" dirty="0">
              <a:solidFill>
                <a:schemeClr val="tx1"/>
              </a:solidFill>
            </a:endParaRPr>
          </a:p>
          <a:p>
            <a:pPr marL="914400" lvl="1" indent="-285750">
              <a:spcBef>
                <a:spcPts val="0"/>
              </a:spcBef>
              <a:buFont typeface="Arial" panose="020B0604020202020204" pitchFamily="34" charset="0"/>
              <a:buChar char="•"/>
            </a:pPr>
            <a:r>
              <a:rPr lang="cs-CZ" sz="1600" b="0" dirty="0">
                <a:solidFill>
                  <a:schemeClr val="tx1"/>
                </a:solidFill>
              </a:rPr>
              <a:t>v případě </a:t>
            </a:r>
            <a:r>
              <a:rPr lang="cs-CZ" sz="1600" dirty="0">
                <a:solidFill>
                  <a:schemeClr val="tx1"/>
                </a:solidFill>
              </a:rPr>
              <a:t>změn smluvního rozpočtu</a:t>
            </a:r>
            <a:r>
              <a:rPr lang="cs-CZ" sz="1600" b="0" dirty="0">
                <a:solidFill>
                  <a:schemeClr val="tx1"/>
                </a:solidFill>
              </a:rPr>
              <a:t>, je kontrola rozpočtu změny zahájena po předložení dokumentace a zadání požadavku na kontrolu ze strany manažera projektu</a:t>
            </a:r>
          </a:p>
          <a:p>
            <a:pPr marL="914400" lvl="1" indent="-285750">
              <a:spcBef>
                <a:spcPts val="0"/>
              </a:spcBef>
              <a:buFont typeface="Arial" panose="020B0604020202020204" pitchFamily="34" charset="0"/>
              <a:buChar char="•"/>
            </a:pPr>
            <a:endParaRPr lang="cs-CZ" sz="1600" b="0" dirty="0">
              <a:solidFill>
                <a:schemeClr val="tx1"/>
              </a:solidFill>
            </a:endParaRPr>
          </a:p>
          <a:p>
            <a:pPr marL="914400" lvl="1" indent="-285750">
              <a:spcBef>
                <a:spcPts val="0"/>
              </a:spcBef>
              <a:buFont typeface="Arial" panose="020B0604020202020204" pitchFamily="34" charset="0"/>
              <a:buChar char="•"/>
            </a:pPr>
            <a:endParaRPr lang="cs-CZ" sz="1600" b="0" dirty="0">
              <a:solidFill>
                <a:schemeClr val="tx1"/>
              </a:solidFill>
            </a:endParaRPr>
          </a:p>
          <a:p>
            <a:pPr marL="285750" indent="-285750">
              <a:buFont typeface="Arial" panose="020B0604020202020204" pitchFamily="34" charset="0"/>
              <a:buChar char="•"/>
            </a:pPr>
            <a:r>
              <a:rPr lang="cs-CZ" sz="1600" dirty="0"/>
              <a:t>Pokud příjemce předkládá dokumentaci k zakázce, která obsahuje </a:t>
            </a:r>
            <a:r>
              <a:rPr lang="cs-CZ" sz="1600" b="1" dirty="0"/>
              <a:t>změnu s dopadem na projekt </a:t>
            </a:r>
            <a:r>
              <a:rPr lang="cs-CZ" sz="1600" dirty="0"/>
              <a:t>(např. změna smlouvy/dodatek s pozměněným harmonogramem, finančním plánem apod.) </a:t>
            </a:r>
            <a:r>
              <a:rPr lang="cs-CZ" sz="1600" b="1" dirty="0"/>
              <a:t>musí o této změně zároveň informovat prostřednictvím Žádosti o změnu</a:t>
            </a:r>
            <a:r>
              <a:rPr lang="cs-CZ" sz="1600" dirty="0"/>
              <a:t>, aby byl posouzen její komplexní dopad na projekt.</a:t>
            </a:r>
          </a:p>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1127928" y="675488"/>
            <a:ext cx="7053562" cy="757898"/>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t>Změna závazku ze smlouvy </a:t>
            </a:r>
            <a:endParaRPr lang="en-US" sz="2800"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F1E0A2EF-145F-40CF-8A72-2C15EC286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704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9</a:t>
            </a:fld>
            <a:endParaRPr lang="en-US" dirty="0"/>
          </a:p>
        </p:txBody>
      </p:sp>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683568" y="1433386"/>
            <a:ext cx="7621020" cy="441224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b="1" dirty="0"/>
          </a:p>
          <a:p>
            <a:r>
              <a:rPr lang="cs-CZ" sz="2000" b="1" dirty="0"/>
              <a:t>Viz prezentace „</a:t>
            </a:r>
            <a:r>
              <a:rPr lang="cs-CZ" sz="2000" dirty="0">
                <a:cs typeface="Arial" panose="020B0604020202020204" pitchFamily="34" charset="0"/>
              </a:rPr>
              <a:t>Stavební rozpočty a soupisy provedených prací.“</a:t>
            </a:r>
            <a:endParaRPr lang="cs-CZ" sz="2000" dirty="0"/>
          </a:p>
          <a:p>
            <a:endParaRPr lang="cs-CZ" sz="2000" dirty="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1127928" y="675488"/>
            <a:ext cx="7053562" cy="757898"/>
          </a:xfrm>
          <a:prstGeom prst="rect">
            <a:avLst/>
          </a:prstGeom>
        </p:spPr>
        <p:txBody>
          <a:bodyPr>
            <a:normAutofit fontScale="92500" lnSpcReduction="20000"/>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t>Speciální úprava předkládání dokumentace u zakázek na stavební práce</a:t>
            </a:r>
            <a:endParaRPr lang="en-US" sz="2800"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817DD7C9-B0BA-4A46-B4D0-7FADDB7EA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655956"/>
      </p:ext>
    </p:extLst>
  </p:cSld>
  <p:clrMapOvr>
    <a:masterClrMapping/>
  </p:clrMapOvr>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347</TotalTime>
  <Words>988</Words>
  <Application>Microsoft Office PowerPoint</Application>
  <PresentationFormat>Předvádění na obrazovce (4:3)</PresentationFormat>
  <Paragraphs>86</Paragraphs>
  <Slides>10</Slides>
  <Notes>9</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10</vt:i4>
      </vt:variant>
    </vt:vector>
  </HeadingPairs>
  <TitlesOfParts>
    <vt:vector size="13" baseType="lpstr">
      <vt:lpstr>Arial</vt:lpstr>
      <vt:lpstr>Calibri</vt:lpstr>
      <vt:lpstr>CRR template</vt:lpstr>
      <vt:lpstr>Veřejné zakázky v projektech IROP.</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za pozornost.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 na více řádků, třeba i na tři anebo dokonce i na čtyři.</dc:title>
  <dc:subject/>
  <dc:creator>Microsoft Office User</dc:creator>
  <cp:keywords/>
  <dc:description/>
  <cp:lastModifiedBy>Jiroušková Jitka</cp:lastModifiedBy>
  <cp:revision>46</cp:revision>
  <cp:lastPrinted>2021-09-08T11:07:49Z</cp:lastPrinted>
  <dcterms:created xsi:type="dcterms:W3CDTF">2021-01-13T14:58:16Z</dcterms:created>
  <dcterms:modified xsi:type="dcterms:W3CDTF">2021-09-13T06:46:33Z</dcterms:modified>
  <cp:category/>
</cp:coreProperties>
</file>